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Helvetica Neue"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aFSyHvE9x7Xg9mzigYRP6VFWD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snapToGrid="0">
      <p:cViewPr varScale="1">
        <p:scale>
          <a:sx n="69" d="100"/>
          <a:sy n="69" d="100"/>
        </p:scale>
        <p:origin x="5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Hello, I am Lauren Uyeno, Director of the ESG Professionals Group. Thanks for joining us today.</a:t>
            </a:r>
            <a:endParaRPr dirty="0"/>
          </a:p>
        </p:txBody>
      </p:sp>
      <p:sp>
        <p:nvSpPr>
          <p:cNvPr id="18" name="Google Shape;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The ESG Professionals Group community was established in July 2022. Our mission is to connect with peers, share knowledge and answer questions.</a:t>
            </a:r>
            <a:r>
              <a:rPr lang="en-US" sz="1200" b="0" i="0" u="none" strike="noStrike" cap="none" baseline="0" dirty="0" smtClean="0">
                <a:solidFill>
                  <a:schemeClr val="dk1"/>
                </a:solidFill>
                <a:effectLst/>
                <a:latin typeface="Calibri"/>
                <a:ea typeface="Calibri"/>
                <a:cs typeface="Calibri"/>
                <a:sym typeface="Calibri"/>
              </a:rPr>
              <a:t> </a:t>
            </a:r>
          </a:p>
          <a:p>
            <a:pPr rtl="0"/>
            <a:endParaRPr lang="en-US" sz="1200" b="0" i="0" u="none" strike="noStrike" cap="none" baseline="0"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Membership is free and unlocks the ability to connect you with practitioners in this space and provides opportunities for knowledge sharing, and thought</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leadership. </a:t>
            </a:r>
            <a:endParaRPr lang="en-US" b="0" dirty="0" smtClean="0">
              <a:effectLst/>
            </a:endParaRP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As a member, you will additionally be invited to more events like this, gain access to exclusive content, and be eligible to join the SEC and SOX &amp; IC Professionals Groups. </a:t>
            </a:r>
            <a:endParaRPr lang="en-US" b="0" dirty="0" smtClean="0">
              <a:effectLst/>
            </a:endParaRP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If this is your first time with us, we invite you to check our online community and become a member.</a:t>
            </a:r>
            <a:endParaRPr lang="en-US" b="0" dirty="0" smtClean="0">
              <a:effectLst/>
            </a:endParaRP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Thank you to national sponsor, Workiva who underwrites costs for today’s event. </a:t>
            </a:r>
            <a:endParaRPr lang="en-US" b="0" dirty="0" smtClean="0">
              <a:effectLst/>
            </a:endParaRPr>
          </a:p>
          <a:p>
            <a:r>
              <a:rPr lang="en-US" dirty="0" smtClean="0"/>
              <a:t/>
            </a:r>
            <a:br>
              <a:rPr lang="en-US" dirty="0" smtClean="0"/>
            </a:br>
            <a:endParaRPr dirty="0"/>
          </a:p>
        </p:txBody>
      </p:sp>
      <p:sp>
        <p:nvSpPr>
          <p:cNvPr id="28" name="Google Shape;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At the bottom of your screen are multiple engagement tools. These tools allow you to customize your browser window. </a:t>
            </a: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Today’s slides and URLs to the ESG</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Pro Group community are available in the Resources section.</a:t>
            </a:r>
            <a:endParaRPr lang="en-US" b="0" dirty="0" smtClean="0">
              <a:effectLst/>
            </a:endParaRPr>
          </a:p>
          <a:p>
            <a:pPr rtl="0"/>
            <a:endParaRPr lang="en-US" b="0" dirty="0" smtClean="0">
              <a:effectLst/>
            </a:endParaRPr>
          </a:p>
          <a:p>
            <a:pPr rtl="0"/>
            <a:r>
              <a:rPr lang="en-US" b="0" dirty="0" smtClean="0">
                <a:effectLst/>
              </a:rPr>
              <a:t>This</a:t>
            </a:r>
            <a:r>
              <a:rPr lang="en-US" sz="1200" b="0" i="0" u="none" strike="noStrike" cap="none" dirty="0" smtClean="0">
                <a:solidFill>
                  <a:schemeClr val="dk1"/>
                </a:solidFill>
                <a:effectLst/>
                <a:latin typeface="Calibri"/>
                <a:ea typeface="Calibri"/>
                <a:cs typeface="Calibri"/>
                <a:sym typeface="Calibri"/>
              </a:rPr>
              <a:t> event is being recorded and will be available to those who are members of the ESG Professionals Group community. </a:t>
            </a: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Once again, make sure you are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registered. Link to the community is in the resources section.</a:t>
            </a:r>
            <a:endParaRPr lang="en-US" b="0" dirty="0" smtClean="0">
              <a:effectLst/>
            </a:endParaRPr>
          </a:p>
          <a:p>
            <a:r>
              <a:rPr lang="en-US" dirty="0" smtClean="0"/>
              <a:t/>
            </a:r>
            <a:br>
              <a:rPr lang="en-US" dirty="0" smtClean="0"/>
            </a:br>
            <a:endParaRPr dirty="0"/>
          </a:p>
        </p:txBody>
      </p:sp>
      <p:sp>
        <p:nvSpPr>
          <p:cNvPr id="48" name="Google Shape;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Today’s panel is intended to be conversational. We welcome audience participation and questions! If you have questions, submit them using the Q&amp;A chat box. </a:t>
            </a: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If you run into tech issues, refer to the FAQs section within your browser window. If your question is not answered in the FAQ section, submit it to the Q&amp;A box.</a:t>
            </a:r>
            <a:endParaRPr lang="en-US" b="0" dirty="0" smtClean="0">
              <a:effectLst/>
            </a:endParaRP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If you have issues finding that Q&amp;A box, refresh your browser window. </a:t>
            </a:r>
            <a:endParaRPr lang="en-US" b="0" dirty="0" smtClean="0">
              <a:effectLst/>
            </a:endParaRPr>
          </a:p>
          <a:p>
            <a:r>
              <a:rPr lang="en-US" dirty="0" smtClean="0"/>
              <a:t/>
            </a:r>
            <a:br>
              <a:rPr lang="en-US" dirty="0" smtClean="0"/>
            </a:br>
            <a:endParaRPr dirty="0"/>
          </a:p>
        </p:txBody>
      </p:sp>
      <p:sp>
        <p:nvSpPr>
          <p:cNvPr id="54" name="Google Shape;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a47529bb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It’s my pleasure to introduce you to Mark </a:t>
            </a:r>
            <a:r>
              <a:rPr lang="en-US" sz="1200" b="0" i="0" u="none" strike="noStrike" cap="none" dirty="0" err="1" smtClean="0">
                <a:solidFill>
                  <a:schemeClr val="dk1"/>
                </a:solidFill>
                <a:effectLst/>
                <a:latin typeface="Calibri"/>
                <a:ea typeface="Calibri"/>
                <a:cs typeface="Calibri"/>
                <a:sym typeface="Calibri"/>
              </a:rPr>
              <a:t>Mellen</a:t>
            </a:r>
            <a:r>
              <a:rPr lang="en-US" sz="1200" b="0" i="0" u="none" strike="noStrike" cap="none" dirty="0" smtClean="0">
                <a:solidFill>
                  <a:schemeClr val="dk1"/>
                </a:solidFill>
                <a:effectLst/>
                <a:latin typeface="Calibri"/>
                <a:ea typeface="Calibri"/>
                <a:cs typeface="Calibri"/>
                <a:sym typeface="Calibri"/>
              </a:rPr>
              <a:t>. Mark is stepping in as the ESG Professionals Group’s Executive Advisor and he will be our moderator for today. Mark brings over 15 years of experience advising organizations in managing risk, especially focused on sustainability and ESG matters. He previously held a senior manager role with Deloitte’s Sustainability practice. Some of you have perhaps seen him more recently posting and answering questions on the community. </a:t>
            </a:r>
          </a:p>
          <a:p>
            <a:pPr marL="0" lvl="0" indent="0" algn="l" rtl="0">
              <a:spcBef>
                <a:spcPts val="0"/>
              </a:spcBef>
              <a:spcAft>
                <a:spcPts val="0"/>
              </a:spcAft>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We are extremely happy to have him join our team. Welcome, Mark!</a:t>
            </a:r>
            <a:endParaRPr dirty="0"/>
          </a:p>
        </p:txBody>
      </p:sp>
      <p:sp>
        <p:nvSpPr>
          <p:cNvPr id="60" name="Google Shape;60;g23a47529b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Now, it is my pleasure to introduce…</a:t>
            </a:r>
            <a:endParaRPr lang="en-US" b="0" dirty="0" smtClean="0">
              <a:effectLst/>
            </a:endParaRPr>
          </a:p>
          <a:p>
            <a:r>
              <a:rPr lang="en-US" dirty="0" smtClean="0"/>
              <a:t/>
            </a:r>
            <a:br>
              <a:rPr lang="en-US" dirty="0" smtClean="0"/>
            </a:br>
            <a:endParaRPr dirty="0"/>
          </a:p>
        </p:txBody>
      </p:sp>
      <p:sp>
        <p:nvSpPr>
          <p:cNvPr id="73" name="Google Shape;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If you enjoyed today’s webinar and would like to stay in the loop, don’t forget to join the ESG Professionals Group online community. Visit esgprofessionals.org to learn more and join (link in the resources section). Today’s event is being recorded and available to those who are members of the ESG Professionals Group community.</a:t>
            </a:r>
            <a:endParaRPr lang="en-US" b="0" dirty="0" smtClean="0">
              <a:effectLst/>
            </a:endParaRPr>
          </a:p>
          <a:p>
            <a:pPr rtl="0"/>
            <a:r>
              <a:rPr lang="en-US" b="0" dirty="0" smtClean="0">
                <a:effectLst/>
              </a:rPr>
              <a:t/>
            </a:r>
            <a:br>
              <a:rPr lang="en-US" b="0" dirty="0" smtClean="0">
                <a:effectLst/>
              </a:rPr>
            </a:br>
            <a:r>
              <a:rPr lang="en-US" sz="1200" b="0" i="0" u="none" strike="noStrike" cap="none" dirty="0" smtClean="0">
                <a:solidFill>
                  <a:schemeClr val="dk1"/>
                </a:solidFill>
                <a:effectLst/>
                <a:latin typeface="Calibri"/>
                <a:ea typeface="Calibri"/>
                <a:cs typeface="Calibri"/>
                <a:sym typeface="Calibri"/>
              </a:rPr>
              <a:t>Membership is completely free and open to those who are sustainability practitioners. To our current members, I’d like to highlight a handful of discussions around CSRD, COSO Guidance, and Materiality Assessment. Join the conversation and provide your insights. </a:t>
            </a:r>
            <a:endParaRPr lang="en-US" b="0" dirty="0" smtClean="0">
              <a:effectLst/>
            </a:endParaRPr>
          </a:p>
          <a:p>
            <a:pPr rtl="0"/>
            <a:r>
              <a:rPr lang="en-US" b="0" dirty="0" smtClean="0">
                <a:effectLst/>
              </a:rPr>
              <a:t/>
            </a:r>
            <a:br>
              <a:rPr lang="en-US" b="0" dirty="0" smtClean="0">
                <a:effectLst/>
              </a:rPr>
            </a:br>
            <a:r>
              <a:rPr lang="en-US" sz="1200" b="0" i="0" u="none" strike="noStrike" cap="none" dirty="0" smtClean="0">
                <a:solidFill>
                  <a:schemeClr val="dk1"/>
                </a:solidFill>
                <a:effectLst/>
                <a:latin typeface="Calibri"/>
                <a:ea typeface="Calibri"/>
                <a:cs typeface="Calibri"/>
                <a:sym typeface="Calibri"/>
              </a:rPr>
              <a:t>In other news, this year we published our first benchmark report. We asked members questions on the professional, technology stacks, and challenges. Take a look! </a:t>
            </a:r>
            <a:endParaRPr lang="en-US" b="0" dirty="0" smtClean="0">
              <a:effectLst/>
            </a:endParaRPr>
          </a:p>
          <a:p>
            <a:pPr rtl="0"/>
            <a:r>
              <a:rPr lang="en-US" b="0" dirty="0" smtClean="0">
                <a:effectLst/>
              </a:rPr>
              <a:t/>
            </a:r>
            <a:br>
              <a:rPr lang="en-US" b="0" dirty="0" smtClean="0">
                <a:effectLst/>
              </a:rPr>
            </a:br>
            <a:r>
              <a:rPr lang="en-US" sz="1200" b="0" i="0" u="none" strike="noStrike" cap="none" dirty="0" smtClean="0">
                <a:solidFill>
                  <a:schemeClr val="dk1"/>
                </a:solidFill>
                <a:effectLst/>
                <a:latin typeface="Calibri"/>
                <a:ea typeface="Calibri"/>
                <a:cs typeface="Calibri"/>
                <a:sym typeface="Calibri"/>
              </a:rPr>
              <a:t>Please join us in September for the Q3 meeting. This meeting will be held in conjunction with </a:t>
            </a:r>
            <a:r>
              <a:rPr lang="en-US" sz="1200" b="0" i="0" u="none" strike="noStrike" cap="none" dirty="0" err="1" smtClean="0">
                <a:solidFill>
                  <a:schemeClr val="dk1"/>
                </a:solidFill>
                <a:effectLst/>
                <a:latin typeface="Calibri"/>
                <a:ea typeface="Calibri"/>
                <a:cs typeface="Calibri"/>
                <a:sym typeface="Calibri"/>
              </a:rPr>
              <a:t>Workiva’s</a:t>
            </a:r>
            <a:r>
              <a:rPr lang="en-US" sz="1200" b="0" i="0" u="none" strike="noStrike" cap="none" dirty="0" smtClean="0">
                <a:solidFill>
                  <a:schemeClr val="dk1"/>
                </a:solidFill>
                <a:effectLst/>
                <a:latin typeface="Calibri"/>
                <a:ea typeface="Calibri"/>
                <a:cs typeface="Calibri"/>
                <a:sym typeface="Calibri"/>
              </a:rPr>
              <a:t> Amplify conference. There will be options to attend in-person or virtual and admission to the ESG Pro Group Q3 meeting will be free. More details will be disclosed to members through the ESG Pro Group online community.</a:t>
            </a:r>
            <a:endParaRPr lang="en-US" b="0" dirty="0" smtClean="0">
              <a:effectLst/>
            </a:endParaRPr>
          </a:p>
          <a:p>
            <a:r>
              <a:rPr lang="en-US" dirty="0" smtClean="0"/>
              <a:t/>
            </a:r>
            <a:br>
              <a:rPr lang="en-US" dirty="0" smtClean="0"/>
            </a:br>
            <a:endParaRPr dirty="0"/>
          </a:p>
        </p:txBody>
      </p:sp>
      <p:sp>
        <p:nvSpPr>
          <p:cNvPr id="100" name="Google Shape;1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Thank you for tuning in to the Q2 ESG Professionals Group meeting. </a:t>
            </a:r>
            <a:r>
              <a:rPr lang="en-US" sz="1200" b="0" i="0" u="none" strike="noStrike" cap="none" smtClean="0">
                <a:solidFill>
                  <a:schemeClr val="dk1"/>
                </a:solidFill>
                <a:effectLst/>
                <a:latin typeface="Calibri"/>
                <a:ea typeface="Calibri"/>
                <a:cs typeface="Calibri"/>
                <a:sym typeface="Calibri"/>
              </a:rPr>
              <a:t>This concludes our session</a:t>
            </a:r>
            <a:endParaRPr/>
          </a:p>
        </p:txBody>
      </p:sp>
      <p:sp>
        <p:nvSpPr>
          <p:cNvPr id="116" name="Google Shape;1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ayout 1">
  <p:cSld name="Layout 1">
    <p:spTree>
      <p:nvGrpSpPr>
        <p:cNvPr id="1" name="Shape 1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609607" y="274638"/>
            <a:ext cx="10972916"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609607" y="1600201"/>
            <a:ext cx="10972916"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609607" y="6356351"/>
            <a:ext cx="284483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165645" y="6356351"/>
            <a:ext cx="386084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737692" y="6356351"/>
            <a:ext cx="284483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Google Shape;20;p1"/>
          <p:cNvSpPr/>
          <p:nvPr/>
        </p:nvSpPr>
        <p:spPr>
          <a:xfrm>
            <a:off x="1589" y="-10541"/>
            <a:ext cx="4402201" cy="6879082"/>
          </a:xfrm>
          <a:prstGeom prst="rect">
            <a:avLst/>
          </a:prstGeom>
          <a:solidFill>
            <a:srgbClr val="EDEDED"/>
          </a:solid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21" name="Google Shape;21;p1"/>
          <p:cNvSpPr/>
          <p:nvPr/>
        </p:nvSpPr>
        <p:spPr>
          <a:xfrm>
            <a:off x="2427797" y="0"/>
            <a:ext cx="3007487" cy="6858000"/>
          </a:xfrm>
          <a:prstGeom prst="hexagon">
            <a:avLst>
              <a:gd name="adj" fmla="val 28860"/>
              <a:gd name="vf" fmla="val 115470"/>
            </a:avLst>
          </a:prstGeom>
          <a:solidFill>
            <a:srgbClr val="EDEDED"/>
          </a:solid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22" name="Google Shape;22;p1"/>
          <p:cNvSpPr/>
          <p:nvPr/>
        </p:nvSpPr>
        <p:spPr>
          <a:xfrm>
            <a:off x="6341301" y="1166658"/>
            <a:ext cx="4741926" cy="3005582"/>
          </a:xfrm>
          <a:prstGeom prst="rect">
            <a:avLst/>
          </a:prstGeom>
          <a:noFill/>
          <a:ln>
            <a:noFill/>
          </a:ln>
        </p:spPr>
        <p:txBody>
          <a:bodyPr spcFirstLastPara="1" wrap="square" lIns="91425" tIns="53325" rIns="91425" bIns="91425" anchor="b" anchorCtr="0">
            <a:noAutofit/>
          </a:bodyPr>
          <a:lstStyle/>
          <a:p>
            <a:r>
              <a:rPr lang="en-GB" sz="4000" b="1" dirty="0">
                <a:solidFill>
                  <a:srgbClr val="095191"/>
                </a:solidFill>
                <a:latin typeface="Helvetica Neue" panose="020B0604020202020204" charset="0"/>
                <a:ea typeface="Helvetica Neue"/>
                <a:cs typeface="Helvetica Neue"/>
                <a:sym typeface="Helvetica Neue"/>
              </a:rPr>
              <a:t>Evolution of ESG Frameworks &amp; Standards</a:t>
            </a:r>
            <a:endParaRPr sz="1100" dirty="0">
              <a:latin typeface="Helvetica Neue" panose="020B0604020202020204" charset="0"/>
            </a:endParaRPr>
          </a:p>
        </p:txBody>
      </p:sp>
      <p:sp>
        <p:nvSpPr>
          <p:cNvPr id="23" name="Google Shape;23;p1"/>
          <p:cNvSpPr/>
          <p:nvPr/>
        </p:nvSpPr>
        <p:spPr>
          <a:xfrm>
            <a:off x="6341301" y="4172241"/>
            <a:ext cx="4462272" cy="879221"/>
          </a:xfrm>
          <a:prstGeom prst="rect">
            <a:avLst/>
          </a:prstGeom>
          <a:noFill/>
          <a:ln>
            <a:noFill/>
          </a:ln>
        </p:spPr>
        <p:txBody>
          <a:bodyPr spcFirstLastPara="1" wrap="square" lIns="91425" tIns="53325" rIns="91425" bIns="91425" anchor="t" anchorCtr="0">
            <a:noAutofit/>
          </a:bodyPr>
          <a:lstStyle/>
          <a:p>
            <a:r>
              <a:rPr lang="en-GB" sz="2400" dirty="0">
                <a:solidFill>
                  <a:srgbClr val="929292"/>
                </a:solidFill>
                <a:latin typeface="Helvetica Neue" panose="020B0604020202020204" charset="0"/>
              </a:rPr>
              <a:t>May 11, 2023</a:t>
            </a:r>
            <a:endParaRPr dirty="0">
              <a:latin typeface="Helvetica Neue" panose="020B0604020202020204" charset="0"/>
            </a:endParaRPr>
          </a:p>
        </p:txBody>
      </p:sp>
      <p:sp>
        <p:nvSpPr>
          <p:cNvPr id="24" name="Google Shape;24;p1"/>
          <p:cNvSpPr/>
          <p:nvPr/>
        </p:nvSpPr>
        <p:spPr>
          <a:xfrm>
            <a:off x="696406" y="2898268"/>
            <a:ext cx="3956177" cy="1061593"/>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25" name="Google Shape;25;p1"/>
          <p:cNvPicPr preferRelativeResize="0"/>
          <p:nvPr/>
        </p:nvPicPr>
        <p:blipFill rotWithShape="1">
          <a:blip r:embed="rId3">
            <a:alphaModFix/>
          </a:blip>
          <a:srcRect/>
          <a:stretch/>
        </p:blipFill>
        <p:spPr>
          <a:xfrm>
            <a:off x="696406" y="2898268"/>
            <a:ext cx="3956177" cy="10615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2"/>
          <p:cNvSpPr/>
          <p:nvPr/>
        </p:nvSpPr>
        <p:spPr>
          <a:xfrm>
            <a:off x="-4000" y="6392927"/>
            <a:ext cx="12194667" cy="465201"/>
          </a:xfrm>
          <a:prstGeom prst="rect">
            <a:avLst/>
          </a:prstGeom>
          <a:solidFill>
            <a:srgbClr val="EDEDED"/>
          </a:solid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31" name="Google Shape;31;p2"/>
          <p:cNvSpPr/>
          <p:nvPr/>
        </p:nvSpPr>
        <p:spPr>
          <a:xfrm>
            <a:off x="876236" y="518478"/>
            <a:ext cx="8532622" cy="840105"/>
          </a:xfrm>
          <a:prstGeom prst="rect">
            <a:avLst/>
          </a:prstGeom>
          <a:noFill/>
          <a:ln>
            <a:noFill/>
          </a:ln>
        </p:spPr>
        <p:txBody>
          <a:bodyPr spcFirstLastPara="1" wrap="square" lIns="91425" tIns="53325" rIns="91425" bIns="91425" anchor="t" anchorCtr="0">
            <a:noAutofit/>
          </a:bodyPr>
          <a:lstStyle/>
          <a:p>
            <a:r>
              <a:rPr lang="en-GB" sz="4400" b="1" dirty="0">
                <a:solidFill>
                  <a:srgbClr val="095191"/>
                </a:solidFill>
                <a:latin typeface="Helvetica Neue" panose="020B0604020202020204" charset="0"/>
                <a:ea typeface="Helvetica Neue"/>
                <a:cs typeface="Helvetica Neue"/>
                <a:sym typeface="Helvetica Neue"/>
              </a:rPr>
              <a:t>Meet the ESG Pro Group</a:t>
            </a:r>
            <a:endParaRPr sz="1200" dirty="0">
              <a:latin typeface="Helvetica Neue" panose="020B0604020202020204" charset="0"/>
            </a:endParaRPr>
          </a:p>
        </p:txBody>
      </p:sp>
      <p:sp>
        <p:nvSpPr>
          <p:cNvPr id="32" name="Google Shape;32;p2"/>
          <p:cNvSpPr/>
          <p:nvPr/>
        </p:nvSpPr>
        <p:spPr>
          <a:xfrm>
            <a:off x="9808782" y="623951"/>
            <a:ext cx="1795526" cy="481838"/>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33" name="Google Shape;33;p2"/>
          <p:cNvPicPr preferRelativeResize="0"/>
          <p:nvPr/>
        </p:nvPicPr>
        <p:blipFill rotWithShape="1">
          <a:blip r:embed="rId3">
            <a:alphaModFix/>
          </a:blip>
          <a:srcRect/>
          <a:stretch/>
        </p:blipFill>
        <p:spPr>
          <a:xfrm>
            <a:off x="9808782" y="623951"/>
            <a:ext cx="1795526" cy="481838"/>
          </a:xfrm>
          <a:prstGeom prst="rect">
            <a:avLst/>
          </a:prstGeom>
          <a:noFill/>
          <a:ln>
            <a:noFill/>
          </a:ln>
        </p:spPr>
      </p:pic>
      <p:sp>
        <p:nvSpPr>
          <p:cNvPr id="34" name="Google Shape;34;p2"/>
          <p:cNvSpPr/>
          <p:nvPr/>
        </p:nvSpPr>
        <p:spPr>
          <a:xfrm>
            <a:off x="876237" y="1422885"/>
            <a:ext cx="10434193" cy="2400173"/>
          </a:xfrm>
          <a:prstGeom prst="rect">
            <a:avLst/>
          </a:prstGeom>
          <a:noFill/>
          <a:ln>
            <a:noFill/>
          </a:ln>
        </p:spPr>
        <p:txBody>
          <a:bodyPr spcFirstLastPara="1" wrap="square" lIns="91425" tIns="53325" rIns="91425" bIns="91425" anchor="t" anchorCtr="0">
            <a:noAutofit/>
          </a:bodyPr>
          <a:lstStyle/>
          <a:p>
            <a:r>
              <a:rPr lang="en-GB" sz="2000" dirty="0">
                <a:latin typeface="Helvetica Neue" panose="020B0604020202020204" charset="0"/>
                <a:ea typeface="Helvetica Neue"/>
                <a:cs typeface="Helvetica Neue"/>
                <a:sym typeface="Helvetica Neue"/>
              </a:rPr>
              <a:t>The </a:t>
            </a:r>
            <a:r>
              <a:rPr lang="en-GB" sz="2000" b="1" dirty="0">
                <a:latin typeface="Helvetica Neue" panose="020B0604020202020204" charset="0"/>
                <a:ea typeface="Helvetica Neue"/>
                <a:cs typeface="Helvetica Neue"/>
                <a:sym typeface="Helvetica Neue"/>
              </a:rPr>
              <a:t>ESG Professional Group</a:t>
            </a:r>
            <a:r>
              <a:rPr lang="en-GB" sz="2000" dirty="0">
                <a:latin typeface="Helvetica Neue" panose="020B0604020202020204" charset="0"/>
                <a:ea typeface="Helvetica Neue"/>
                <a:cs typeface="Helvetica Neue"/>
                <a:sym typeface="Helvetica Neue"/>
              </a:rPr>
              <a:t> is a community of professionals who are actively involved in reporting on environmental, social, or governance impact. The purpose of the community is to foster networking between members, provide industry knowledge, and discuss practical </a:t>
            </a:r>
            <a:r>
              <a:rPr lang="en-GB" sz="2000" dirty="0">
                <a:latin typeface="Helvetica Neue" panose="020B0604020202020204" charset="0"/>
                <a:ea typeface="Helvetica Neue"/>
                <a:cs typeface="Helvetica Neue"/>
                <a:sym typeface="Helvetica Neue"/>
              </a:rPr>
              <a:t>applications </a:t>
            </a:r>
            <a:r>
              <a:rPr lang="en-GB" sz="2000" dirty="0">
                <a:latin typeface="Helvetica Neue" panose="020B0604020202020204" charset="0"/>
                <a:ea typeface="Helvetica Neue"/>
                <a:cs typeface="Helvetica Neue"/>
                <a:sym typeface="Helvetica Neue"/>
              </a:rPr>
              <a:t>of best practices.</a:t>
            </a:r>
            <a:endParaRPr dirty="0">
              <a:latin typeface="Helvetica Neue" panose="020B0604020202020204" charset="0"/>
            </a:endParaRPr>
          </a:p>
          <a:p>
            <a:endParaRPr sz="1200" dirty="0">
              <a:latin typeface="Helvetica Neue" panose="020B0604020202020204" charset="0"/>
            </a:endParaRPr>
          </a:p>
          <a:p>
            <a:r>
              <a:rPr lang="en-GB" sz="2000" dirty="0">
                <a:latin typeface="Helvetica Neue" panose="020B0604020202020204" charset="0"/>
              </a:rPr>
              <a:t>Membership is free and limited to those who are in-house sustainability reporters. </a:t>
            </a:r>
            <a:endParaRPr dirty="0">
              <a:latin typeface="Helvetica Neue" panose="020B0604020202020204" charset="0"/>
            </a:endParaRPr>
          </a:p>
        </p:txBody>
      </p:sp>
      <p:sp>
        <p:nvSpPr>
          <p:cNvPr id="35" name="Google Shape;35;p2"/>
          <p:cNvSpPr/>
          <p:nvPr/>
        </p:nvSpPr>
        <p:spPr>
          <a:xfrm>
            <a:off x="1716" y="640716"/>
            <a:ext cx="735457" cy="465201"/>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36" name="Google Shape;36;p2"/>
          <p:cNvPicPr preferRelativeResize="0"/>
          <p:nvPr/>
        </p:nvPicPr>
        <p:blipFill rotWithShape="1">
          <a:blip r:embed="rId4">
            <a:alphaModFix/>
          </a:blip>
          <a:srcRect/>
          <a:stretch/>
        </p:blipFill>
        <p:spPr>
          <a:xfrm>
            <a:off x="1716" y="640716"/>
            <a:ext cx="735457" cy="465201"/>
          </a:xfrm>
          <a:prstGeom prst="rect">
            <a:avLst/>
          </a:prstGeom>
          <a:noFill/>
          <a:ln>
            <a:noFill/>
          </a:ln>
        </p:spPr>
      </p:pic>
      <p:sp>
        <p:nvSpPr>
          <p:cNvPr id="37" name="Google Shape;37;p2"/>
          <p:cNvSpPr/>
          <p:nvPr/>
        </p:nvSpPr>
        <p:spPr>
          <a:xfrm>
            <a:off x="3982462" y="3554849"/>
            <a:ext cx="7598225" cy="465201"/>
          </a:xfrm>
          <a:prstGeom prst="rect">
            <a:avLst/>
          </a:prstGeom>
          <a:noFill/>
          <a:ln>
            <a:noFill/>
          </a:ln>
        </p:spPr>
        <p:txBody>
          <a:bodyPr spcFirstLastPara="1" wrap="square" lIns="91425" tIns="53325" rIns="91425" bIns="91425" anchor="t" anchorCtr="0">
            <a:noAutofit/>
          </a:bodyPr>
          <a:lstStyle/>
          <a:p>
            <a:r>
              <a:rPr lang="en-GB" sz="1600" b="1" dirty="0">
                <a:latin typeface="Helvetica Neue" panose="020B0604020202020204" charset="0"/>
                <a:ea typeface="Helvetica Neue"/>
                <a:cs typeface="Helvetica Neue"/>
                <a:sym typeface="Helvetica Neue"/>
              </a:rPr>
              <a:t>Members interact on an online community and have the opportunity to:</a:t>
            </a:r>
            <a:endParaRPr dirty="0">
              <a:latin typeface="Helvetica Neue" panose="020B0604020202020204" charset="0"/>
            </a:endParaRPr>
          </a:p>
        </p:txBody>
      </p:sp>
      <p:sp>
        <p:nvSpPr>
          <p:cNvPr id="38" name="Google Shape;38;p2"/>
          <p:cNvSpPr/>
          <p:nvPr/>
        </p:nvSpPr>
        <p:spPr>
          <a:xfrm>
            <a:off x="2589594" y="4766183"/>
            <a:ext cx="1119124" cy="1119124"/>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39" name="Google Shape;39;p2"/>
          <p:cNvPicPr preferRelativeResize="0"/>
          <p:nvPr/>
        </p:nvPicPr>
        <p:blipFill rotWithShape="1">
          <a:blip r:embed="rId5">
            <a:alphaModFix/>
          </a:blip>
          <a:srcRect/>
          <a:stretch/>
        </p:blipFill>
        <p:spPr>
          <a:xfrm>
            <a:off x="2589594" y="4766183"/>
            <a:ext cx="1119124" cy="1119124"/>
          </a:xfrm>
          <a:prstGeom prst="rect">
            <a:avLst/>
          </a:prstGeom>
          <a:noFill/>
          <a:ln>
            <a:noFill/>
          </a:ln>
        </p:spPr>
      </p:pic>
      <p:sp>
        <p:nvSpPr>
          <p:cNvPr id="40" name="Google Shape;40;p2"/>
          <p:cNvSpPr/>
          <p:nvPr/>
        </p:nvSpPr>
        <p:spPr>
          <a:xfrm>
            <a:off x="1170115" y="4766183"/>
            <a:ext cx="1119124" cy="1119124"/>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41" name="Google Shape;41;p2"/>
          <p:cNvPicPr preferRelativeResize="0"/>
          <p:nvPr/>
        </p:nvPicPr>
        <p:blipFill rotWithShape="1">
          <a:blip r:embed="rId6">
            <a:alphaModFix/>
          </a:blip>
          <a:srcRect/>
          <a:stretch/>
        </p:blipFill>
        <p:spPr>
          <a:xfrm>
            <a:off x="1170115" y="4766183"/>
            <a:ext cx="1119124" cy="1119124"/>
          </a:xfrm>
          <a:prstGeom prst="rect">
            <a:avLst/>
          </a:prstGeom>
          <a:noFill/>
          <a:ln>
            <a:noFill/>
          </a:ln>
        </p:spPr>
      </p:pic>
      <p:sp>
        <p:nvSpPr>
          <p:cNvPr id="42" name="Google Shape;42;p2"/>
          <p:cNvSpPr/>
          <p:nvPr/>
        </p:nvSpPr>
        <p:spPr>
          <a:xfrm>
            <a:off x="1924622" y="3661664"/>
            <a:ext cx="1122172" cy="1122172"/>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43" name="Google Shape;43;p2"/>
          <p:cNvPicPr preferRelativeResize="0"/>
          <p:nvPr/>
        </p:nvPicPr>
        <p:blipFill rotWithShape="1">
          <a:blip r:embed="rId7">
            <a:alphaModFix/>
          </a:blip>
          <a:srcRect/>
          <a:stretch/>
        </p:blipFill>
        <p:spPr>
          <a:xfrm>
            <a:off x="1924622" y="3661664"/>
            <a:ext cx="1122172" cy="1122172"/>
          </a:xfrm>
          <a:prstGeom prst="rect">
            <a:avLst/>
          </a:prstGeom>
          <a:noFill/>
          <a:ln>
            <a:noFill/>
          </a:ln>
        </p:spPr>
      </p:pic>
      <p:sp>
        <p:nvSpPr>
          <p:cNvPr id="44" name="Google Shape;44;p2"/>
          <p:cNvSpPr/>
          <p:nvPr/>
        </p:nvSpPr>
        <p:spPr>
          <a:xfrm>
            <a:off x="4796600" y="4002152"/>
            <a:ext cx="5067554" cy="1563751"/>
          </a:xfrm>
          <a:prstGeom prst="rect">
            <a:avLst/>
          </a:prstGeom>
          <a:noFill/>
          <a:ln>
            <a:noFill/>
          </a:ln>
        </p:spPr>
        <p:txBody>
          <a:bodyPr spcFirstLastPara="1" wrap="square" lIns="91425" tIns="53325" rIns="91425" bIns="91425" anchor="t" anchorCtr="0">
            <a:noAutofit/>
          </a:bodyPr>
          <a:lstStyle/>
          <a:p>
            <a:pPr marL="457200" lvl="1" indent="-228600">
              <a:buSzPts val="1600"/>
              <a:buFont typeface="Helvetica Neue"/>
              <a:buChar char="•"/>
            </a:pPr>
            <a:r>
              <a:rPr lang="en-GB" sz="1600" dirty="0">
                <a:latin typeface="Helvetica Neue" panose="020B0604020202020204" charset="0"/>
                <a:ea typeface="Helvetica Neue"/>
                <a:cs typeface="Helvetica Neue"/>
                <a:sym typeface="Helvetica Neue"/>
              </a:rPr>
              <a:t>Meet others in ESG reporting and sustainability</a:t>
            </a:r>
            <a:endParaRPr dirty="0">
              <a:latin typeface="Helvetica Neue" panose="020B0604020202020204" charset="0"/>
            </a:endParaRPr>
          </a:p>
          <a:p>
            <a:pPr marL="457200" lvl="1" indent="-228600">
              <a:buSzPts val="1600"/>
              <a:buFont typeface="Helvetica Neue"/>
              <a:buChar char="•"/>
            </a:pPr>
            <a:r>
              <a:rPr lang="en-GB" sz="1600" dirty="0">
                <a:latin typeface="Helvetica Neue" panose="020B0604020202020204" charset="0"/>
                <a:ea typeface="Helvetica Neue"/>
                <a:cs typeface="Helvetica Neue"/>
                <a:sym typeface="Helvetica Neue"/>
              </a:rPr>
              <a:t>Ask questions</a:t>
            </a:r>
            <a:endParaRPr dirty="0">
              <a:latin typeface="Helvetica Neue" panose="020B0604020202020204" charset="0"/>
            </a:endParaRPr>
          </a:p>
          <a:p>
            <a:pPr marL="457200" lvl="1" indent="-228600">
              <a:buSzPts val="1600"/>
              <a:buFont typeface="Helvetica Neue"/>
              <a:buChar char="•"/>
            </a:pPr>
            <a:r>
              <a:rPr lang="en-GB" sz="1600" dirty="0">
                <a:latin typeface="Helvetica Neue" panose="020B0604020202020204" charset="0"/>
                <a:ea typeface="Helvetica Neue"/>
                <a:cs typeface="Helvetica Neue"/>
                <a:sym typeface="Helvetica Neue"/>
              </a:rPr>
              <a:t>Share advice</a:t>
            </a:r>
            <a:endParaRPr dirty="0">
              <a:latin typeface="Helvetica Neue" panose="020B0604020202020204" charset="0"/>
            </a:endParaRPr>
          </a:p>
          <a:p>
            <a:pPr marL="457200" lvl="1" indent="-228600">
              <a:buSzPts val="1600"/>
              <a:buFont typeface="Helvetica Neue"/>
              <a:buChar char="•"/>
            </a:pPr>
            <a:r>
              <a:rPr lang="en-GB" sz="1600" dirty="0">
                <a:latin typeface="Helvetica Neue" panose="020B0604020202020204" charset="0"/>
                <a:ea typeface="Helvetica Neue"/>
                <a:cs typeface="Helvetica Neue"/>
                <a:sym typeface="Helvetica Neue"/>
              </a:rPr>
              <a:t>Attend meetings, special events, and webinars</a:t>
            </a:r>
            <a:endParaRPr dirty="0">
              <a:latin typeface="Helvetica Neue" panose="020B0604020202020204" charset="0"/>
            </a:endParaRPr>
          </a:p>
          <a:p>
            <a:pPr marL="457200" lvl="1" indent="-228600">
              <a:buSzPts val="1600"/>
              <a:buFont typeface="Helvetica Neue"/>
              <a:buChar char="•"/>
            </a:pPr>
            <a:r>
              <a:rPr lang="en-GB" sz="1600" dirty="0">
                <a:latin typeface="Helvetica Neue" panose="020B0604020202020204" charset="0"/>
                <a:ea typeface="Helvetica Neue"/>
                <a:cs typeface="Helvetica Neue"/>
                <a:sym typeface="Helvetica Neue"/>
              </a:rPr>
              <a:t>Access a job board</a:t>
            </a:r>
            <a:endParaRPr dirty="0">
              <a:latin typeface="Helvetica Neue" panose="020B0604020202020204" charset="0"/>
            </a:endParaRPr>
          </a:p>
          <a:p>
            <a:pPr marL="457200" lvl="1" indent="-228600">
              <a:buSzPts val="1600"/>
              <a:buFont typeface="Helvetica Neue"/>
              <a:buChar char="•"/>
            </a:pPr>
            <a:r>
              <a:rPr lang="en-GB" sz="1600" dirty="0">
                <a:latin typeface="Helvetica Neue" panose="020B0604020202020204" charset="0"/>
                <a:ea typeface="Helvetica Neue"/>
                <a:cs typeface="Helvetica Neue"/>
                <a:sym typeface="Helvetica Neue"/>
              </a:rPr>
              <a:t>Browse resources</a:t>
            </a:r>
            <a:endParaRPr dirty="0">
              <a:latin typeface="Helvetica Neue" panose="020B0604020202020204" charset="0"/>
            </a:endParaRPr>
          </a:p>
        </p:txBody>
      </p:sp>
      <p:sp>
        <p:nvSpPr>
          <p:cNvPr id="45" name="Google Shape;45;p2"/>
          <p:cNvSpPr/>
          <p:nvPr/>
        </p:nvSpPr>
        <p:spPr>
          <a:xfrm>
            <a:off x="5250753" y="5689601"/>
            <a:ext cx="6111621" cy="465201"/>
          </a:xfrm>
          <a:prstGeom prst="rect">
            <a:avLst/>
          </a:prstGeom>
          <a:noFill/>
          <a:ln>
            <a:noFill/>
          </a:ln>
        </p:spPr>
        <p:txBody>
          <a:bodyPr spcFirstLastPara="1" wrap="square" lIns="91425" tIns="53325" rIns="91425" bIns="91425" anchor="t" anchorCtr="0">
            <a:noAutofit/>
          </a:bodyPr>
          <a:lstStyle/>
          <a:p>
            <a:r>
              <a:rPr lang="en-GB" sz="2000" b="1">
                <a:solidFill>
                  <a:srgbClr val="0E4E95"/>
                </a:solidFill>
                <a:latin typeface="Helvetica Neue" panose="020B0604020202020204" charset="0"/>
                <a:ea typeface="Helvetica Neue"/>
                <a:cs typeface="Helvetica Neue"/>
                <a:sym typeface="Helvetica Neue"/>
              </a:rPr>
              <a:t>esgprofessionals.org</a:t>
            </a:r>
            <a:endParaRPr>
              <a:latin typeface="Helvetica Neue"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3"/>
          <p:cNvSpPr/>
          <p:nvPr/>
        </p:nvSpPr>
        <p:spPr>
          <a:xfrm>
            <a:off x="672783" y="427102"/>
            <a:ext cx="10846562" cy="6042025"/>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Calibri"/>
              <a:ea typeface="Calibri"/>
              <a:cs typeface="Calibri"/>
              <a:sym typeface="Calibri"/>
            </a:endParaRPr>
          </a:p>
        </p:txBody>
      </p:sp>
      <p:pic>
        <p:nvPicPr>
          <p:cNvPr id="51" name="Google Shape;51;p3"/>
          <p:cNvPicPr preferRelativeResize="0"/>
          <p:nvPr/>
        </p:nvPicPr>
        <p:blipFill rotWithShape="1">
          <a:blip r:embed="rId3">
            <a:alphaModFix/>
          </a:blip>
          <a:srcRect/>
          <a:stretch/>
        </p:blipFill>
        <p:spPr>
          <a:xfrm>
            <a:off x="672783" y="427102"/>
            <a:ext cx="10846562" cy="604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p:nvPr/>
        </p:nvSpPr>
        <p:spPr>
          <a:xfrm>
            <a:off x="682943" y="432435"/>
            <a:ext cx="10826242" cy="5917184"/>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Calibri"/>
              <a:ea typeface="Calibri"/>
              <a:cs typeface="Calibri"/>
              <a:sym typeface="Calibri"/>
            </a:endParaRPr>
          </a:p>
        </p:txBody>
      </p:sp>
      <p:pic>
        <p:nvPicPr>
          <p:cNvPr id="57" name="Google Shape;57;p4"/>
          <p:cNvPicPr preferRelativeResize="0"/>
          <p:nvPr/>
        </p:nvPicPr>
        <p:blipFill rotWithShape="1">
          <a:blip r:embed="rId3">
            <a:alphaModFix/>
          </a:blip>
          <a:srcRect/>
          <a:stretch/>
        </p:blipFill>
        <p:spPr>
          <a:xfrm>
            <a:off x="682943" y="432435"/>
            <a:ext cx="10826242" cy="59171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3a47529bb4_0_0"/>
          <p:cNvSpPr/>
          <p:nvPr/>
        </p:nvSpPr>
        <p:spPr>
          <a:xfrm>
            <a:off x="1842" y="2282825"/>
            <a:ext cx="12189000" cy="1541700"/>
          </a:xfrm>
          <a:prstGeom prst="rect">
            <a:avLst/>
          </a:prstGeom>
          <a:solidFill>
            <a:srgbClr val="0E4E95"/>
          </a:solid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63" name="Google Shape;63;g23a47529bb4_0_0"/>
          <p:cNvSpPr/>
          <p:nvPr/>
        </p:nvSpPr>
        <p:spPr>
          <a:xfrm>
            <a:off x="737172" y="485584"/>
            <a:ext cx="7701600" cy="840000"/>
          </a:xfrm>
          <a:prstGeom prst="rect">
            <a:avLst/>
          </a:prstGeom>
          <a:noFill/>
          <a:ln>
            <a:noFill/>
          </a:ln>
        </p:spPr>
        <p:txBody>
          <a:bodyPr spcFirstLastPara="1" wrap="square" lIns="91425" tIns="53325" rIns="91425" bIns="91425" anchor="t" anchorCtr="0">
            <a:noAutofit/>
          </a:bodyPr>
          <a:lstStyle/>
          <a:p>
            <a:r>
              <a:rPr lang="en-GB" sz="4400" b="1" dirty="0">
                <a:solidFill>
                  <a:srgbClr val="095191"/>
                </a:solidFill>
                <a:latin typeface="Helvetica Neue" panose="020B0604020202020204" charset="0"/>
                <a:ea typeface="Helvetica Neue"/>
                <a:cs typeface="Helvetica Neue"/>
                <a:sym typeface="Helvetica Neue"/>
              </a:rPr>
              <a:t>WELCOME</a:t>
            </a:r>
            <a:r>
              <a:rPr lang="en-GB" sz="4800" b="1" dirty="0">
                <a:solidFill>
                  <a:srgbClr val="095191"/>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sp>
        <p:nvSpPr>
          <p:cNvPr id="64" name="Google Shape;64;g23a47529bb4_0_0"/>
          <p:cNvSpPr/>
          <p:nvPr/>
        </p:nvSpPr>
        <p:spPr>
          <a:xfrm>
            <a:off x="9808782" y="623951"/>
            <a:ext cx="1795500" cy="481800"/>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65" name="Google Shape;65;g23a47529bb4_0_0"/>
          <p:cNvPicPr preferRelativeResize="0"/>
          <p:nvPr/>
        </p:nvPicPr>
        <p:blipFill rotWithShape="1">
          <a:blip r:embed="rId3">
            <a:alphaModFix/>
          </a:blip>
          <a:srcRect/>
          <a:stretch/>
        </p:blipFill>
        <p:spPr>
          <a:xfrm>
            <a:off x="9808782" y="623951"/>
            <a:ext cx="1795526" cy="481838"/>
          </a:xfrm>
          <a:prstGeom prst="rect">
            <a:avLst/>
          </a:prstGeom>
          <a:noFill/>
          <a:ln>
            <a:noFill/>
          </a:ln>
        </p:spPr>
      </p:pic>
      <p:sp>
        <p:nvSpPr>
          <p:cNvPr id="66" name="Google Shape;66;g23a47529bb4_0_0"/>
          <p:cNvSpPr/>
          <p:nvPr/>
        </p:nvSpPr>
        <p:spPr>
          <a:xfrm>
            <a:off x="1715" y="640715"/>
            <a:ext cx="735600" cy="465300"/>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67" name="Google Shape;67;g23a47529bb4_0_0"/>
          <p:cNvPicPr preferRelativeResize="0"/>
          <p:nvPr/>
        </p:nvPicPr>
        <p:blipFill rotWithShape="1">
          <a:blip r:embed="rId4">
            <a:alphaModFix/>
          </a:blip>
          <a:srcRect/>
          <a:stretch/>
        </p:blipFill>
        <p:spPr>
          <a:xfrm>
            <a:off x="1716" y="640716"/>
            <a:ext cx="735457" cy="465201"/>
          </a:xfrm>
          <a:prstGeom prst="rect">
            <a:avLst/>
          </a:prstGeom>
          <a:noFill/>
          <a:ln>
            <a:noFill/>
          </a:ln>
        </p:spPr>
      </p:pic>
      <p:sp>
        <p:nvSpPr>
          <p:cNvPr id="68" name="Google Shape;68;g23a47529bb4_0_0"/>
          <p:cNvSpPr/>
          <p:nvPr/>
        </p:nvSpPr>
        <p:spPr>
          <a:xfrm>
            <a:off x="4355529" y="4349242"/>
            <a:ext cx="3392700" cy="1093200"/>
          </a:xfrm>
          <a:prstGeom prst="rect">
            <a:avLst/>
          </a:prstGeom>
          <a:noFill/>
          <a:ln>
            <a:noFill/>
          </a:ln>
        </p:spPr>
        <p:txBody>
          <a:bodyPr spcFirstLastPara="1" wrap="square" lIns="91425" tIns="53325" rIns="91425" bIns="91425" anchor="t" anchorCtr="0">
            <a:noAutofit/>
          </a:bodyPr>
          <a:lstStyle/>
          <a:p>
            <a:pPr algn="ctr"/>
            <a:r>
              <a:rPr lang="en-GB" sz="2400" dirty="0">
                <a:latin typeface="Helvetica Neue" panose="020B0604020202020204" charset="0"/>
                <a:ea typeface="Helvetica Neue"/>
                <a:cs typeface="Helvetica Neue"/>
                <a:sym typeface="Helvetica Neue"/>
              </a:rPr>
              <a:t>Mark </a:t>
            </a:r>
            <a:r>
              <a:rPr lang="en-GB" sz="2400" dirty="0" err="1">
                <a:latin typeface="Helvetica Neue" panose="020B0604020202020204" charset="0"/>
                <a:ea typeface="Helvetica Neue"/>
                <a:cs typeface="Helvetica Neue"/>
                <a:sym typeface="Helvetica Neue"/>
              </a:rPr>
              <a:t>Mellen</a:t>
            </a:r>
            <a:endParaRPr sz="1800" dirty="0">
              <a:solidFill>
                <a:srgbClr val="095191"/>
              </a:solidFill>
              <a:latin typeface="Helvetica Neue" panose="020B0604020202020204" charset="0"/>
            </a:endParaRPr>
          </a:p>
          <a:p>
            <a:pPr algn="ctr"/>
            <a:r>
              <a:rPr lang="en-GB" sz="1800" b="1" dirty="0">
                <a:solidFill>
                  <a:srgbClr val="095191"/>
                </a:solidFill>
                <a:latin typeface="Helvetica Neue" panose="020B0604020202020204" charset="0"/>
              </a:rPr>
              <a:t>Executive Advisor </a:t>
            </a:r>
            <a:endParaRPr sz="1800" b="1" dirty="0">
              <a:solidFill>
                <a:srgbClr val="095191"/>
              </a:solidFill>
              <a:latin typeface="Helvetica Neue" panose="020B0604020202020204" charset="0"/>
            </a:endParaRPr>
          </a:p>
          <a:p>
            <a:pPr algn="ctr"/>
            <a:r>
              <a:rPr lang="en-GB" sz="1800" b="1" dirty="0">
                <a:solidFill>
                  <a:srgbClr val="095191"/>
                </a:solidFill>
                <a:latin typeface="Helvetica Neue" panose="020B0604020202020204" charset="0"/>
              </a:rPr>
              <a:t>ESG Professionals Group</a:t>
            </a:r>
            <a:endParaRPr dirty="0">
              <a:latin typeface="Helvetica Neue" panose="020B0604020202020204" charset="0"/>
            </a:endParaRPr>
          </a:p>
        </p:txBody>
      </p:sp>
      <p:sp>
        <p:nvSpPr>
          <p:cNvPr id="69" name="Google Shape;69;g23a47529bb4_0_0"/>
          <p:cNvSpPr/>
          <p:nvPr/>
        </p:nvSpPr>
        <p:spPr>
          <a:xfrm>
            <a:off x="4910011" y="1910207"/>
            <a:ext cx="2283900" cy="2286900"/>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70" name="Google Shape;70;g23a47529bb4_0_0"/>
          <p:cNvPicPr preferRelativeResize="0"/>
          <p:nvPr/>
        </p:nvPicPr>
        <p:blipFill>
          <a:blip r:embed="rId5">
            <a:alphaModFix/>
          </a:blip>
          <a:stretch>
            <a:fillRect/>
          </a:stretch>
        </p:blipFill>
        <p:spPr>
          <a:xfrm>
            <a:off x="4962993" y="1921876"/>
            <a:ext cx="2260691" cy="2263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p:cNvSpPr/>
          <p:nvPr/>
        </p:nvSpPr>
        <p:spPr>
          <a:xfrm>
            <a:off x="1842" y="2282826"/>
            <a:ext cx="12188952" cy="1541653"/>
          </a:xfrm>
          <a:prstGeom prst="rect">
            <a:avLst/>
          </a:prstGeom>
          <a:solidFill>
            <a:srgbClr val="095191"/>
          </a:solid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76" name="Google Shape;76;p6"/>
          <p:cNvSpPr/>
          <p:nvPr/>
        </p:nvSpPr>
        <p:spPr>
          <a:xfrm>
            <a:off x="737172" y="481682"/>
            <a:ext cx="7701600" cy="840000"/>
          </a:xfrm>
          <a:prstGeom prst="rect">
            <a:avLst/>
          </a:prstGeom>
          <a:noFill/>
          <a:ln>
            <a:noFill/>
          </a:ln>
        </p:spPr>
        <p:txBody>
          <a:bodyPr spcFirstLastPara="1" wrap="square" lIns="91425" tIns="53325" rIns="91425" bIns="91425" anchor="t" anchorCtr="0">
            <a:noAutofit/>
          </a:bodyPr>
          <a:lstStyle/>
          <a:p>
            <a:r>
              <a:rPr lang="en-GB" sz="4400" b="1" dirty="0">
                <a:solidFill>
                  <a:srgbClr val="095191"/>
                </a:solidFill>
                <a:latin typeface="Helvetica Neue" panose="020B0604020202020204" charset="0"/>
                <a:ea typeface="Helvetica Neue"/>
                <a:cs typeface="Helvetica Neue"/>
                <a:sym typeface="Helvetica Neue"/>
              </a:rPr>
              <a:t>PANELISTS</a:t>
            </a:r>
            <a:endParaRPr dirty="0">
              <a:latin typeface="Helvetica Neue" panose="020B0604020202020204" charset="0"/>
            </a:endParaRPr>
          </a:p>
        </p:txBody>
      </p:sp>
      <p:sp>
        <p:nvSpPr>
          <p:cNvPr id="77" name="Google Shape;77;p6"/>
          <p:cNvSpPr/>
          <p:nvPr/>
        </p:nvSpPr>
        <p:spPr>
          <a:xfrm>
            <a:off x="9808782" y="623951"/>
            <a:ext cx="1795526" cy="481838"/>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78" name="Google Shape;78;p6"/>
          <p:cNvPicPr preferRelativeResize="0"/>
          <p:nvPr/>
        </p:nvPicPr>
        <p:blipFill rotWithShape="1">
          <a:blip r:embed="rId3">
            <a:alphaModFix/>
          </a:blip>
          <a:srcRect/>
          <a:stretch/>
        </p:blipFill>
        <p:spPr>
          <a:xfrm>
            <a:off x="9808782" y="623951"/>
            <a:ext cx="1795526" cy="481838"/>
          </a:xfrm>
          <a:prstGeom prst="rect">
            <a:avLst/>
          </a:prstGeom>
          <a:noFill/>
          <a:ln>
            <a:noFill/>
          </a:ln>
        </p:spPr>
      </p:pic>
      <p:sp>
        <p:nvSpPr>
          <p:cNvPr id="79" name="Google Shape;79;p6"/>
          <p:cNvSpPr/>
          <p:nvPr/>
        </p:nvSpPr>
        <p:spPr>
          <a:xfrm>
            <a:off x="1716" y="640716"/>
            <a:ext cx="735457" cy="465201"/>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80" name="Google Shape;80;p6"/>
          <p:cNvPicPr preferRelativeResize="0"/>
          <p:nvPr/>
        </p:nvPicPr>
        <p:blipFill rotWithShape="1">
          <a:blip r:embed="rId4">
            <a:alphaModFix/>
          </a:blip>
          <a:srcRect/>
          <a:stretch/>
        </p:blipFill>
        <p:spPr>
          <a:xfrm>
            <a:off x="1716" y="640716"/>
            <a:ext cx="735457" cy="465201"/>
          </a:xfrm>
          <a:prstGeom prst="rect">
            <a:avLst/>
          </a:prstGeom>
          <a:noFill/>
          <a:ln>
            <a:noFill/>
          </a:ln>
        </p:spPr>
      </p:pic>
      <p:sp>
        <p:nvSpPr>
          <p:cNvPr id="81" name="Google Shape;81;p6"/>
          <p:cNvSpPr/>
          <p:nvPr/>
        </p:nvSpPr>
        <p:spPr>
          <a:xfrm>
            <a:off x="461429" y="4349230"/>
            <a:ext cx="3392700" cy="1093200"/>
          </a:xfrm>
          <a:prstGeom prst="rect">
            <a:avLst/>
          </a:prstGeom>
          <a:noFill/>
          <a:ln>
            <a:noFill/>
          </a:ln>
        </p:spPr>
        <p:txBody>
          <a:bodyPr spcFirstLastPara="1" wrap="square" lIns="91425" tIns="53325" rIns="91425" bIns="91425" anchor="t" anchorCtr="0">
            <a:noAutofit/>
          </a:bodyPr>
          <a:lstStyle/>
          <a:p>
            <a:pPr algn="ctr"/>
            <a:r>
              <a:rPr lang="en-GB" sz="2400">
                <a:latin typeface="Helvetica Neue" panose="020B0604020202020204" charset="0"/>
                <a:ea typeface="Helvetica Neue"/>
                <a:cs typeface="Helvetica Neue"/>
                <a:sym typeface="Helvetica Neue"/>
              </a:rPr>
              <a:t>Matthew Rusk</a:t>
            </a:r>
            <a:endParaRPr>
              <a:latin typeface="Helvetica Neue" panose="020B0604020202020204" charset="0"/>
            </a:endParaRPr>
          </a:p>
          <a:p>
            <a:pPr algn="ctr"/>
            <a:r>
              <a:rPr lang="en-GB" sz="1800">
                <a:solidFill>
                  <a:srgbClr val="095191"/>
                </a:solidFill>
                <a:latin typeface="Helvetica Neue" panose="020B0604020202020204" charset="0"/>
              </a:rPr>
              <a:t>Head of GRI North America</a:t>
            </a:r>
            <a:endParaRPr>
              <a:latin typeface="Helvetica Neue" panose="020B0604020202020204" charset="0"/>
            </a:endParaRPr>
          </a:p>
          <a:p>
            <a:pPr algn="ctr"/>
            <a:r>
              <a:rPr lang="en-GB" sz="1800" b="1">
                <a:solidFill>
                  <a:srgbClr val="095191"/>
                </a:solidFill>
                <a:latin typeface="Helvetica Neue" panose="020B0604020202020204" charset="0"/>
              </a:rPr>
              <a:t>GRI</a:t>
            </a:r>
            <a:endParaRPr>
              <a:latin typeface="Helvetica Neue" panose="020B0604020202020204" charset="0"/>
            </a:endParaRPr>
          </a:p>
        </p:txBody>
      </p:sp>
      <p:sp>
        <p:nvSpPr>
          <p:cNvPr id="82" name="Google Shape;82;p6"/>
          <p:cNvSpPr/>
          <p:nvPr/>
        </p:nvSpPr>
        <p:spPr>
          <a:xfrm>
            <a:off x="4910012" y="1910207"/>
            <a:ext cx="2283841" cy="2286762"/>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83" name="Google Shape;83;p6"/>
          <p:cNvSpPr/>
          <p:nvPr/>
        </p:nvSpPr>
        <p:spPr>
          <a:xfrm>
            <a:off x="4355579" y="4349242"/>
            <a:ext cx="3392700" cy="1093200"/>
          </a:xfrm>
          <a:prstGeom prst="rect">
            <a:avLst/>
          </a:prstGeom>
          <a:noFill/>
          <a:ln>
            <a:noFill/>
          </a:ln>
        </p:spPr>
        <p:txBody>
          <a:bodyPr spcFirstLastPara="1" wrap="square" lIns="91425" tIns="53325" rIns="91425" bIns="91425" anchor="t" anchorCtr="0">
            <a:noAutofit/>
          </a:bodyPr>
          <a:lstStyle/>
          <a:p>
            <a:pPr algn="ctr"/>
            <a:r>
              <a:rPr lang="en-GB" sz="2400">
                <a:latin typeface="Helvetica Neue" panose="020B0604020202020204" charset="0"/>
                <a:ea typeface="Helvetica Neue"/>
                <a:cs typeface="Helvetica Neue"/>
                <a:sym typeface="Helvetica Neue"/>
              </a:rPr>
              <a:t>Neil Stewart</a:t>
            </a:r>
            <a:endParaRPr>
              <a:latin typeface="Helvetica Neue" panose="020B0604020202020204" charset="0"/>
            </a:endParaRPr>
          </a:p>
          <a:p>
            <a:pPr algn="ctr"/>
            <a:r>
              <a:rPr lang="en-GB" sz="1800">
                <a:solidFill>
                  <a:srgbClr val="095191"/>
                </a:solidFill>
                <a:latin typeface="Helvetica Neue" panose="020B0604020202020204" charset="0"/>
              </a:rPr>
              <a:t>Director of Corporate Outreach</a:t>
            </a:r>
            <a:endParaRPr>
              <a:latin typeface="Helvetica Neue" panose="020B0604020202020204" charset="0"/>
            </a:endParaRPr>
          </a:p>
          <a:p>
            <a:pPr algn="ctr"/>
            <a:r>
              <a:rPr lang="en-GB" sz="1800" b="1">
                <a:solidFill>
                  <a:srgbClr val="095191"/>
                </a:solidFill>
                <a:latin typeface="Helvetica Neue" panose="020B0604020202020204" charset="0"/>
              </a:rPr>
              <a:t>IFRS Foundation</a:t>
            </a:r>
            <a:endParaRPr>
              <a:latin typeface="Helvetica Neue" panose="020B0604020202020204" charset="0"/>
            </a:endParaRPr>
          </a:p>
        </p:txBody>
      </p:sp>
      <p:pic>
        <p:nvPicPr>
          <p:cNvPr id="84" name="Google Shape;84;p6"/>
          <p:cNvPicPr preferRelativeResize="0"/>
          <p:nvPr/>
        </p:nvPicPr>
        <p:blipFill rotWithShape="1">
          <a:blip r:embed="rId5">
            <a:alphaModFix/>
          </a:blip>
          <a:srcRect/>
          <a:stretch/>
        </p:blipFill>
        <p:spPr>
          <a:xfrm>
            <a:off x="4910061" y="1910207"/>
            <a:ext cx="2283842" cy="2286762"/>
          </a:xfrm>
          <a:prstGeom prst="rect">
            <a:avLst/>
          </a:prstGeom>
          <a:noFill/>
          <a:ln>
            <a:noFill/>
          </a:ln>
          <a:effectLst>
            <a:outerShdw blurRad="57150" dist="19050" dir="5400000" algn="bl" rotWithShape="0">
              <a:srgbClr val="000000">
                <a:alpha val="50000"/>
              </a:srgbClr>
            </a:outerShdw>
          </a:effectLst>
        </p:spPr>
      </p:pic>
      <p:sp>
        <p:nvSpPr>
          <p:cNvPr id="85" name="Google Shape;85;p6"/>
          <p:cNvSpPr/>
          <p:nvPr/>
        </p:nvSpPr>
        <p:spPr>
          <a:xfrm>
            <a:off x="8249738" y="4349253"/>
            <a:ext cx="3392700" cy="1541700"/>
          </a:xfrm>
          <a:prstGeom prst="rect">
            <a:avLst/>
          </a:prstGeom>
          <a:noFill/>
          <a:ln>
            <a:noFill/>
          </a:ln>
        </p:spPr>
        <p:txBody>
          <a:bodyPr spcFirstLastPara="1" wrap="square" lIns="91425" tIns="53325" rIns="91425" bIns="91425" anchor="t" anchorCtr="0">
            <a:noAutofit/>
          </a:bodyPr>
          <a:lstStyle/>
          <a:p>
            <a:pPr algn="ctr"/>
            <a:r>
              <a:rPr lang="en-GB" sz="2400">
                <a:latin typeface="Helvetica Neue" panose="020B0604020202020204" charset="0"/>
                <a:ea typeface="Helvetica Neue"/>
                <a:cs typeface="Helvetica Neue"/>
                <a:sym typeface="Helvetica Neue"/>
              </a:rPr>
              <a:t>Simon Fischweicher</a:t>
            </a:r>
            <a:endParaRPr>
              <a:latin typeface="Helvetica Neue" panose="020B0604020202020204" charset="0"/>
            </a:endParaRPr>
          </a:p>
          <a:p>
            <a:pPr algn="ctr"/>
            <a:r>
              <a:rPr lang="en-GB" sz="1800">
                <a:solidFill>
                  <a:srgbClr val="095191"/>
                </a:solidFill>
                <a:latin typeface="Helvetica Neue" panose="020B0604020202020204" charset="0"/>
              </a:rPr>
              <a:t>Head of Corporations and Supply Chains</a:t>
            </a:r>
            <a:endParaRPr>
              <a:latin typeface="Helvetica Neue" panose="020B0604020202020204" charset="0"/>
            </a:endParaRPr>
          </a:p>
          <a:p>
            <a:pPr algn="ctr"/>
            <a:r>
              <a:rPr lang="en-GB" sz="1800" b="1">
                <a:solidFill>
                  <a:srgbClr val="095191"/>
                </a:solidFill>
                <a:latin typeface="Helvetica Neue" panose="020B0604020202020204" charset="0"/>
              </a:rPr>
              <a:t>CDP North America</a:t>
            </a:r>
            <a:endParaRPr>
              <a:latin typeface="Helvetica Neue" panose="020B0604020202020204" charset="0"/>
            </a:endParaRPr>
          </a:p>
        </p:txBody>
      </p:sp>
      <p:pic>
        <p:nvPicPr>
          <p:cNvPr id="86" name="Google Shape;86;p6"/>
          <p:cNvPicPr preferRelativeResize="0"/>
          <p:nvPr/>
        </p:nvPicPr>
        <p:blipFill>
          <a:blip r:embed="rId6">
            <a:alphaModFix/>
          </a:blip>
          <a:stretch>
            <a:fillRect/>
          </a:stretch>
        </p:blipFill>
        <p:spPr>
          <a:xfrm>
            <a:off x="1015862" y="1910200"/>
            <a:ext cx="2283850" cy="2286772"/>
          </a:xfrm>
          <a:prstGeom prst="rect">
            <a:avLst/>
          </a:prstGeom>
          <a:noFill/>
          <a:ln>
            <a:noFill/>
          </a:ln>
          <a:effectLst>
            <a:outerShdw blurRad="57150" dist="19050" dir="5400000" algn="bl" rotWithShape="0">
              <a:srgbClr val="000000">
                <a:alpha val="50000"/>
              </a:srgbClr>
            </a:outerShdw>
          </a:effectLst>
        </p:spPr>
      </p:pic>
      <p:pic>
        <p:nvPicPr>
          <p:cNvPr id="87" name="Google Shape;87;p6"/>
          <p:cNvPicPr preferRelativeResize="0"/>
          <p:nvPr/>
        </p:nvPicPr>
        <p:blipFill>
          <a:blip r:embed="rId7">
            <a:alphaModFix/>
          </a:blip>
          <a:stretch>
            <a:fillRect/>
          </a:stretch>
        </p:blipFill>
        <p:spPr>
          <a:xfrm>
            <a:off x="8804263" y="1911663"/>
            <a:ext cx="2283850" cy="22838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9"/>
          <p:cNvSpPr/>
          <p:nvPr/>
        </p:nvSpPr>
        <p:spPr>
          <a:xfrm>
            <a:off x="-4000" y="6392927"/>
            <a:ext cx="12194667" cy="465201"/>
          </a:xfrm>
          <a:prstGeom prst="rect">
            <a:avLst/>
          </a:prstGeom>
          <a:solidFill>
            <a:srgbClr val="EDEDED"/>
          </a:solidFill>
          <a:ln>
            <a:noFill/>
          </a:ln>
        </p:spPr>
        <p:txBody>
          <a:bodyPr spcFirstLastPara="1" wrap="square" lIns="91425" tIns="53325" rIns="91425" bIns="91425" anchor="ctr" anchorCtr="0">
            <a:noAutofit/>
          </a:bodyPr>
          <a:lstStyle/>
          <a:p>
            <a:endParaRPr sz="1800">
              <a:solidFill>
                <a:schemeClr val="lt1"/>
              </a:solidFill>
              <a:latin typeface="Calibri"/>
              <a:ea typeface="Calibri"/>
              <a:cs typeface="Calibri"/>
              <a:sym typeface="Calibri"/>
            </a:endParaRPr>
          </a:p>
        </p:txBody>
      </p:sp>
      <p:sp>
        <p:nvSpPr>
          <p:cNvPr id="93" name="Google Shape;93;p29"/>
          <p:cNvSpPr/>
          <p:nvPr/>
        </p:nvSpPr>
        <p:spPr>
          <a:xfrm>
            <a:off x="5328476" y="506476"/>
            <a:ext cx="1535176" cy="411988"/>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Calibri"/>
              <a:ea typeface="Calibri"/>
              <a:cs typeface="Calibri"/>
              <a:sym typeface="Calibri"/>
            </a:endParaRPr>
          </a:p>
        </p:txBody>
      </p:sp>
      <p:pic>
        <p:nvPicPr>
          <p:cNvPr id="94" name="Google Shape;94;p29"/>
          <p:cNvPicPr preferRelativeResize="0"/>
          <p:nvPr/>
        </p:nvPicPr>
        <p:blipFill rotWithShape="1">
          <a:blip r:embed="rId3">
            <a:alphaModFix/>
          </a:blip>
          <a:srcRect/>
          <a:stretch/>
        </p:blipFill>
        <p:spPr>
          <a:xfrm>
            <a:off x="5328476" y="506476"/>
            <a:ext cx="1535176" cy="411988"/>
          </a:xfrm>
          <a:prstGeom prst="rect">
            <a:avLst/>
          </a:prstGeom>
          <a:noFill/>
          <a:ln>
            <a:noFill/>
          </a:ln>
        </p:spPr>
      </p:pic>
      <p:sp>
        <p:nvSpPr>
          <p:cNvPr id="95" name="Google Shape;95;p29"/>
          <p:cNvSpPr/>
          <p:nvPr/>
        </p:nvSpPr>
        <p:spPr>
          <a:xfrm>
            <a:off x="1462" y="1393953"/>
            <a:ext cx="12189079" cy="3841115"/>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Calibri"/>
              <a:ea typeface="Calibri"/>
              <a:cs typeface="Calibri"/>
              <a:sym typeface="Calibri"/>
            </a:endParaRPr>
          </a:p>
        </p:txBody>
      </p:sp>
      <p:pic>
        <p:nvPicPr>
          <p:cNvPr id="96" name="Google Shape;96;p29"/>
          <p:cNvPicPr preferRelativeResize="0"/>
          <p:nvPr/>
        </p:nvPicPr>
        <p:blipFill rotWithShape="1">
          <a:blip r:embed="rId4">
            <a:alphaModFix/>
          </a:blip>
          <a:srcRect/>
          <a:stretch/>
        </p:blipFill>
        <p:spPr>
          <a:xfrm>
            <a:off x="1462" y="1393953"/>
            <a:ext cx="12189079" cy="3841115"/>
          </a:xfrm>
          <a:prstGeom prst="rect">
            <a:avLst/>
          </a:prstGeom>
          <a:noFill/>
          <a:ln>
            <a:noFill/>
          </a:ln>
        </p:spPr>
      </p:pic>
      <p:sp>
        <p:nvSpPr>
          <p:cNvPr id="97" name="Google Shape;97;p29"/>
          <p:cNvSpPr/>
          <p:nvPr/>
        </p:nvSpPr>
        <p:spPr>
          <a:xfrm>
            <a:off x="3714687" y="2683256"/>
            <a:ext cx="4762500" cy="1186180"/>
          </a:xfrm>
          <a:prstGeom prst="rect">
            <a:avLst/>
          </a:prstGeom>
          <a:noFill/>
          <a:ln>
            <a:noFill/>
          </a:ln>
        </p:spPr>
        <p:txBody>
          <a:bodyPr spcFirstLastPara="1" wrap="square" lIns="91425" tIns="53325" rIns="91425" bIns="91425" anchor="t" anchorCtr="0">
            <a:noAutofit/>
          </a:bodyPr>
          <a:lstStyle/>
          <a:p>
            <a:pPr algn="ctr"/>
            <a:r>
              <a:rPr lang="en-GB" sz="10000" b="1" dirty="0">
                <a:solidFill>
                  <a:srgbClr val="FFFFFF"/>
                </a:solidFill>
                <a:latin typeface="Helvetica Neue"/>
                <a:ea typeface="Helvetica Neue"/>
                <a:cs typeface="Helvetica Neue"/>
                <a:sym typeface="Helvetica Neue"/>
              </a:rPr>
              <a:t>Q&amp;A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1"/>
          <p:cNvSpPr/>
          <p:nvPr/>
        </p:nvSpPr>
        <p:spPr>
          <a:xfrm>
            <a:off x="-4000" y="6392927"/>
            <a:ext cx="12194667" cy="465201"/>
          </a:xfrm>
          <a:prstGeom prst="rect">
            <a:avLst/>
          </a:prstGeom>
          <a:solidFill>
            <a:srgbClr val="EDEDED"/>
          </a:solid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103" name="Google Shape;103;p31"/>
          <p:cNvSpPr/>
          <p:nvPr/>
        </p:nvSpPr>
        <p:spPr>
          <a:xfrm>
            <a:off x="737172" y="515571"/>
            <a:ext cx="7701600" cy="840000"/>
          </a:xfrm>
          <a:prstGeom prst="rect">
            <a:avLst/>
          </a:prstGeom>
          <a:noFill/>
          <a:ln>
            <a:noFill/>
          </a:ln>
        </p:spPr>
        <p:txBody>
          <a:bodyPr spcFirstLastPara="1" wrap="square" lIns="91425" tIns="53325" rIns="91425" bIns="91425" anchor="t" anchorCtr="0">
            <a:noAutofit/>
          </a:bodyPr>
          <a:lstStyle/>
          <a:p>
            <a:r>
              <a:rPr lang="en-GB" sz="4400" b="1" dirty="0">
                <a:solidFill>
                  <a:srgbClr val="095191"/>
                </a:solidFill>
                <a:latin typeface="Helvetica Neue" panose="020B0604020202020204" charset="0"/>
                <a:ea typeface="Helvetica Neue"/>
                <a:cs typeface="Helvetica Neue"/>
                <a:sym typeface="Helvetica Neue"/>
              </a:rPr>
              <a:t>UP NEXT</a:t>
            </a:r>
            <a:endParaRPr sz="4400" b="1" dirty="0">
              <a:solidFill>
                <a:srgbClr val="095191"/>
              </a:solidFill>
              <a:latin typeface="Helvetica Neue" panose="020B0604020202020204" charset="0"/>
              <a:ea typeface="Helvetica Neue"/>
              <a:cs typeface="Helvetica Neue"/>
              <a:sym typeface="Helvetica Neue"/>
            </a:endParaRPr>
          </a:p>
        </p:txBody>
      </p:sp>
      <p:sp>
        <p:nvSpPr>
          <p:cNvPr id="104" name="Google Shape;104;p31"/>
          <p:cNvSpPr/>
          <p:nvPr/>
        </p:nvSpPr>
        <p:spPr>
          <a:xfrm>
            <a:off x="9808782" y="623951"/>
            <a:ext cx="1795526" cy="481838"/>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105" name="Google Shape;105;p31"/>
          <p:cNvPicPr preferRelativeResize="0"/>
          <p:nvPr/>
        </p:nvPicPr>
        <p:blipFill rotWithShape="1">
          <a:blip r:embed="rId3">
            <a:alphaModFix/>
          </a:blip>
          <a:srcRect/>
          <a:stretch/>
        </p:blipFill>
        <p:spPr>
          <a:xfrm>
            <a:off x="9808782" y="623951"/>
            <a:ext cx="1795526" cy="481838"/>
          </a:xfrm>
          <a:prstGeom prst="rect">
            <a:avLst/>
          </a:prstGeom>
          <a:noFill/>
          <a:ln>
            <a:noFill/>
          </a:ln>
        </p:spPr>
      </p:pic>
      <p:sp>
        <p:nvSpPr>
          <p:cNvPr id="106" name="Google Shape;106;p31"/>
          <p:cNvSpPr/>
          <p:nvPr/>
        </p:nvSpPr>
        <p:spPr>
          <a:xfrm>
            <a:off x="1716" y="640716"/>
            <a:ext cx="735457" cy="465201"/>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107" name="Google Shape;107;p31"/>
          <p:cNvPicPr preferRelativeResize="0"/>
          <p:nvPr/>
        </p:nvPicPr>
        <p:blipFill rotWithShape="1">
          <a:blip r:embed="rId4">
            <a:alphaModFix/>
          </a:blip>
          <a:srcRect/>
          <a:stretch/>
        </p:blipFill>
        <p:spPr>
          <a:xfrm>
            <a:off x="1716" y="640716"/>
            <a:ext cx="735457" cy="465201"/>
          </a:xfrm>
          <a:prstGeom prst="rect">
            <a:avLst/>
          </a:prstGeom>
          <a:noFill/>
          <a:ln>
            <a:noFill/>
          </a:ln>
        </p:spPr>
      </p:pic>
      <p:sp>
        <p:nvSpPr>
          <p:cNvPr id="108" name="Google Shape;108;p31"/>
          <p:cNvSpPr/>
          <p:nvPr/>
        </p:nvSpPr>
        <p:spPr>
          <a:xfrm rot="5400000">
            <a:off x="2458091" y="3419026"/>
            <a:ext cx="173165" cy="5085789"/>
          </a:xfrm>
          <a:prstGeom prst="rect">
            <a:avLst/>
          </a:prstGeom>
          <a:solidFill>
            <a:srgbClr val="78C143"/>
          </a:solid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109" name="Google Shape;109;p31"/>
          <p:cNvSpPr/>
          <p:nvPr/>
        </p:nvSpPr>
        <p:spPr>
          <a:xfrm rot="5400000">
            <a:off x="2467006" y="-733392"/>
            <a:ext cx="173166" cy="5103621"/>
          </a:xfrm>
          <a:prstGeom prst="rect">
            <a:avLst/>
          </a:prstGeom>
          <a:solidFill>
            <a:srgbClr val="519EC5"/>
          </a:solid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110" name="Google Shape;110;p31"/>
          <p:cNvSpPr/>
          <p:nvPr/>
        </p:nvSpPr>
        <p:spPr>
          <a:xfrm>
            <a:off x="379743" y="2257765"/>
            <a:ext cx="6836400" cy="3264900"/>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sp>
        <p:nvSpPr>
          <p:cNvPr id="111" name="Google Shape;111;p31"/>
          <p:cNvSpPr/>
          <p:nvPr/>
        </p:nvSpPr>
        <p:spPr>
          <a:xfrm>
            <a:off x="379743" y="2385078"/>
            <a:ext cx="5841600" cy="2400300"/>
          </a:xfrm>
          <a:prstGeom prst="rect">
            <a:avLst/>
          </a:prstGeom>
          <a:noFill/>
          <a:ln>
            <a:noFill/>
          </a:ln>
        </p:spPr>
        <p:txBody>
          <a:bodyPr spcFirstLastPara="1" wrap="square" lIns="91425" tIns="53325" rIns="91425" bIns="91425" anchor="t" anchorCtr="0">
            <a:noAutofit/>
          </a:bodyPr>
          <a:lstStyle/>
          <a:p>
            <a:pPr marL="457200" indent="-355600">
              <a:buSzPts val="2000"/>
              <a:buFont typeface="Helvetica Neue"/>
              <a:buChar char="●"/>
            </a:pPr>
            <a:r>
              <a:rPr lang="en-GB" sz="2000" b="1" dirty="0">
                <a:latin typeface="Helvetica Neue" panose="020B0604020202020204" charset="0"/>
                <a:ea typeface="Helvetica Neue"/>
                <a:cs typeface="Helvetica Neue"/>
                <a:sym typeface="Helvetica Neue"/>
              </a:rPr>
              <a:t>Become a member of ESG Pro Group</a:t>
            </a:r>
            <a:endParaRPr sz="2000" b="1" dirty="0">
              <a:latin typeface="Helvetica Neue" panose="020B0604020202020204" charset="0"/>
              <a:ea typeface="Helvetica Neue"/>
              <a:cs typeface="Helvetica Neue"/>
              <a:sym typeface="Helvetica Neue"/>
            </a:endParaRPr>
          </a:p>
          <a:p>
            <a:pPr marL="457200"/>
            <a:endParaRPr sz="2000" b="1" dirty="0">
              <a:latin typeface="Helvetica Neue" panose="020B0604020202020204" charset="0"/>
              <a:ea typeface="Helvetica Neue"/>
              <a:cs typeface="Helvetica Neue"/>
              <a:sym typeface="Helvetica Neue"/>
            </a:endParaRPr>
          </a:p>
          <a:p>
            <a:pPr marL="457200" indent="-355600">
              <a:buSzPts val="2000"/>
              <a:buFont typeface="Helvetica Neue"/>
              <a:buChar char="●"/>
            </a:pPr>
            <a:r>
              <a:rPr lang="en-GB" sz="2000" b="1" dirty="0">
                <a:latin typeface="Helvetica Neue" panose="020B0604020202020204" charset="0"/>
                <a:ea typeface="Helvetica Neue"/>
                <a:cs typeface="Helvetica Neue"/>
                <a:sym typeface="Helvetica Neue"/>
              </a:rPr>
              <a:t>Post or reply to a question</a:t>
            </a:r>
            <a:endParaRPr sz="2000" b="1" dirty="0">
              <a:latin typeface="Helvetica Neue" panose="020B0604020202020204" charset="0"/>
              <a:ea typeface="Helvetica Neue"/>
              <a:cs typeface="Helvetica Neue"/>
              <a:sym typeface="Helvetica Neue"/>
            </a:endParaRPr>
          </a:p>
          <a:p>
            <a:pPr marL="457200"/>
            <a:endParaRPr sz="2000" b="1" dirty="0">
              <a:latin typeface="Helvetica Neue" panose="020B0604020202020204" charset="0"/>
              <a:ea typeface="Helvetica Neue"/>
              <a:cs typeface="Helvetica Neue"/>
              <a:sym typeface="Helvetica Neue"/>
            </a:endParaRPr>
          </a:p>
          <a:p>
            <a:pPr marL="457200" indent="-355600">
              <a:buSzPts val="2000"/>
              <a:buFont typeface="Helvetica Neue"/>
              <a:buChar char="●"/>
            </a:pPr>
            <a:r>
              <a:rPr lang="en-GB" sz="2000" b="1" dirty="0">
                <a:latin typeface="Helvetica Neue" panose="020B0604020202020204" charset="0"/>
                <a:ea typeface="Helvetica Neue"/>
                <a:cs typeface="Helvetica Neue"/>
                <a:sym typeface="Helvetica Neue"/>
              </a:rPr>
              <a:t>Check out our first benchmark report</a:t>
            </a:r>
            <a:endParaRPr sz="2000" b="1" dirty="0">
              <a:latin typeface="Helvetica Neue" panose="020B0604020202020204" charset="0"/>
              <a:ea typeface="Helvetica Neue"/>
              <a:cs typeface="Helvetica Neue"/>
              <a:sym typeface="Helvetica Neue"/>
            </a:endParaRPr>
          </a:p>
          <a:p>
            <a:pPr marL="457200"/>
            <a:endParaRPr sz="2000" b="1" dirty="0">
              <a:latin typeface="Helvetica Neue" panose="020B0604020202020204" charset="0"/>
              <a:ea typeface="Helvetica Neue"/>
              <a:cs typeface="Helvetica Neue"/>
              <a:sym typeface="Helvetica Neue"/>
            </a:endParaRPr>
          </a:p>
          <a:p>
            <a:pPr marL="457200" indent="-355600">
              <a:buSzPts val="2000"/>
              <a:buFont typeface="Helvetica Neue"/>
              <a:buChar char="●"/>
            </a:pPr>
            <a:r>
              <a:rPr lang="en-GB" sz="2000" b="1" dirty="0">
                <a:latin typeface="Helvetica Neue" panose="020B0604020202020204" charset="0"/>
                <a:ea typeface="Helvetica Neue"/>
                <a:cs typeface="Helvetica Neue"/>
                <a:sym typeface="Helvetica Neue"/>
              </a:rPr>
              <a:t>Save the date for the Q3 Meeting - 9/21</a:t>
            </a:r>
            <a:endParaRPr sz="2000" b="1" dirty="0">
              <a:latin typeface="Helvetica Neue" panose="020B0604020202020204" charset="0"/>
              <a:ea typeface="Helvetica Neue"/>
              <a:cs typeface="Helvetica Neue"/>
              <a:sym typeface="Helvetica Neue"/>
            </a:endParaRPr>
          </a:p>
        </p:txBody>
      </p:sp>
      <p:sp>
        <p:nvSpPr>
          <p:cNvPr id="112" name="Google Shape;112;p31"/>
          <p:cNvSpPr/>
          <p:nvPr/>
        </p:nvSpPr>
        <p:spPr>
          <a:xfrm>
            <a:off x="10561644" y="3388173"/>
            <a:ext cx="1131500" cy="1133027"/>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Helvetica Neue" panose="020B0604020202020204" charset="0"/>
              <a:ea typeface="Calibri"/>
              <a:cs typeface="Calibri"/>
              <a:sym typeface="Calibri"/>
            </a:endParaRPr>
          </a:p>
        </p:txBody>
      </p:sp>
      <p:pic>
        <p:nvPicPr>
          <p:cNvPr id="113" name="Google Shape;113;p31"/>
          <p:cNvPicPr preferRelativeResize="0"/>
          <p:nvPr/>
        </p:nvPicPr>
        <p:blipFill>
          <a:blip r:embed="rId5">
            <a:alphaModFix/>
          </a:blip>
          <a:stretch>
            <a:fillRect/>
          </a:stretch>
        </p:blipFill>
        <p:spPr>
          <a:xfrm>
            <a:off x="7331862" y="2542014"/>
            <a:ext cx="3916800" cy="204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2"/>
          <p:cNvSpPr/>
          <p:nvPr/>
        </p:nvSpPr>
        <p:spPr>
          <a:xfrm>
            <a:off x="1589" y="254"/>
            <a:ext cx="4402201" cy="6879082"/>
          </a:xfrm>
          <a:prstGeom prst="rect">
            <a:avLst/>
          </a:prstGeom>
          <a:solidFill>
            <a:srgbClr val="EDEDED"/>
          </a:solidFill>
          <a:ln>
            <a:noFill/>
          </a:ln>
        </p:spPr>
        <p:txBody>
          <a:bodyPr spcFirstLastPara="1" wrap="square" lIns="91425" tIns="53325" rIns="91425" bIns="91425" anchor="ctr" anchorCtr="0">
            <a:noAutofit/>
          </a:bodyPr>
          <a:lstStyle/>
          <a:p>
            <a:endParaRPr sz="1800">
              <a:solidFill>
                <a:schemeClr val="lt1"/>
              </a:solidFill>
              <a:latin typeface="Calibri"/>
              <a:ea typeface="Calibri"/>
              <a:cs typeface="Calibri"/>
              <a:sym typeface="Calibri"/>
            </a:endParaRPr>
          </a:p>
        </p:txBody>
      </p:sp>
      <p:sp>
        <p:nvSpPr>
          <p:cNvPr id="119" name="Google Shape;119;p32"/>
          <p:cNvSpPr/>
          <p:nvPr/>
        </p:nvSpPr>
        <p:spPr>
          <a:xfrm>
            <a:off x="2427797" y="127"/>
            <a:ext cx="3007487" cy="6858000"/>
          </a:xfrm>
          <a:prstGeom prst="hexagon">
            <a:avLst>
              <a:gd name="adj" fmla="val 28860"/>
              <a:gd name="vf" fmla="val 115470"/>
            </a:avLst>
          </a:prstGeom>
          <a:solidFill>
            <a:srgbClr val="EDEDED"/>
          </a:solidFill>
          <a:ln>
            <a:noFill/>
          </a:ln>
        </p:spPr>
        <p:txBody>
          <a:bodyPr spcFirstLastPara="1" wrap="square" lIns="91425" tIns="53325" rIns="91425" bIns="91425" anchor="ctr" anchorCtr="0">
            <a:noAutofit/>
          </a:bodyPr>
          <a:lstStyle/>
          <a:p>
            <a:endParaRPr sz="1800">
              <a:solidFill>
                <a:schemeClr val="lt1"/>
              </a:solidFill>
              <a:latin typeface="Calibri"/>
              <a:ea typeface="Calibri"/>
              <a:cs typeface="Calibri"/>
              <a:sym typeface="Calibri"/>
            </a:endParaRPr>
          </a:p>
        </p:txBody>
      </p:sp>
      <p:sp>
        <p:nvSpPr>
          <p:cNvPr id="120" name="Google Shape;120;p32"/>
          <p:cNvSpPr/>
          <p:nvPr/>
        </p:nvSpPr>
        <p:spPr>
          <a:xfrm>
            <a:off x="6318669" y="1888174"/>
            <a:ext cx="4726200" cy="3081600"/>
          </a:xfrm>
          <a:prstGeom prst="rect">
            <a:avLst/>
          </a:prstGeom>
          <a:noFill/>
          <a:ln>
            <a:noFill/>
          </a:ln>
        </p:spPr>
        <p:txBody>
          <a:bodyPr spcFirstLastPara="1" wrap="square" lIns="91425" tIns="53325" rIns="91425" bIns="91425" anchor="b" anchorCtr="0">
            <a:noAutofit/>
          </a:bodyPr>
          <a:lstStyle/>
          <a:p>
            <a:r>
              <a:rPr lang="en-GB" sz="4400" b="1" dirty="0">
                <a:solidFill>
                  <a:srgbClr val="095191"/>
                </a:solidFill>
                <a:latin typeface="Helvetica Neue"/>
                <a:ea typeface="Helvetica Neue"/>
                <a:cs typeface="Helvetica Neue"/>
                <a:sym typeface="Helvetica Neue"/>
              </a:rPr>
              <a:t>THANK YOU FOR JOINING TODAY’S MEETING!</a:t>
            </a:r>
            <a:endParaRPr sz="4400" dirty="0"/>
          </a:p>
        </p:txBody>
      </p:sp>
      <p:sp>
        <p:nvSpPr>
          <p:cNvPr id="121" name="Google Shape;121;p32"/>
          <p:cNvSpPr/>
          <p:nvPr/>
        </p:nvSpPr>
        <p:spPr>
          <a:xfrm>
            <a:off x="696406" y="2898268"/>
            <a:ext cx="3956177" cy="1061593"/>
          </a:xfrm>
          <a:prstGeom prst="rect">
            <a:avLst/>
          </a:prstGeom>
          <a:noFill/>
          <a:ln>
            <a:noFill/>
          </a:ln>
        </p:spPr>
        <p:txBody>
          <a:bodyPr spcFirstLastPara="1" wrap="square" lIns="91425" tIns="53325" rIns="91425" bIns="91425" anchor="ctr" anchorCtr="0">
            <a:noAutofit/>
          </a:bodyPr>
          <a:lstStyle/>
          <a:p>
            <a:endParaRPr sz="1800">
              <a:solidFill>
                <a:schemeClr val="lt1"/>
              </a:solidFill>
              <a:latin typeface="Calibri"/>
              <a:ea typeface="Calibri"/>
              <a:cs typeface="Calibri"/>
              <a:sym typeface="Calibri"/>
            </a:endParaRPr>
          </a:p>
        </p:txBody>
      </p:sp>
      <p:pic>
        <p:nvPicPr>
          <p:cNvPr id="122" name="Google Shape;122;p32"/>
          <p:cNvPicPr preferRelativeResize="0"/>
          <p:nvPr/>
        </p:nvPicPr>
        <p:blipFill rotWithShape="1">
          <a:blip r:embed="rId3">
            <a:alphaModFix/>
          </a:blip>
          <a:srcRect/>
          <a:stretch/>
        </p:blipFill>
        <p:spPr>
          <a:xfrm>
            <a:off x="696406" y="2898268"/>
            <a:ext cx="3956177" cy="106159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811</Words>
  <Application>Microsoft Office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Helvetica Neue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Lauren.Uyeno</dc:creator>
  <cp:lastModifiedBy>Lauren.Uyeno</cp:lastModifiedBy>
  <cp:revision>7</cp:revision>
  <dcterms:created xsi:type="dcterms:W3CDTF">2022-11-14T21:29:28Z</dcterms:created>
  <dcterms:modified xsi:type="dcterms:W3CDTF">2023-05-09T15:29:58Z</dcterms:modified>
</cp:coreProperties>
</file>